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98" r:id="rId2"/>
    <p:sldId id="414" r:id="rId3"/>
    <p:sldId id="416" r:id="rId4"/>
    <p:sldId id="418" r:id="rId5"/>
    <p:sldId id="419" r:id="rId6"/>
    <p:sldId id="417" r:id="rId7"/>
    <p:sldId id="401" r:id="rId8"/>
    <p:sldId id="402" r:id="rId9"/>
    <p:sldId id="3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3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4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24D6A-A9CA-4E4E-8D2A-44BDC81F2E6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CE2F5-9E30-4CBC-BC73-A02F0AA1D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0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052736"/>
            <a:ext cx="86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Итоги работы железнодорожного транспорта в Республике Татарстан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2344" y="2468744"/>
            <a:ext cx="784887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Цифровизация</a:t>
            </a:r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городских и пригородных перевозок на примере крупнейших городских агломераций </a:t>
            </a:r>
          </a:p>
        </p:txBody>
      </p:sp>
    </p:spTree>
    <p:extLst>
      <p:ext uri="{BB962C8B-B14F-4D97-AF65-F5344CB8AC3E}">
        <p14:creationId xmlns:p14="http://schemas.microsoft.com/office/powerpoint/2010/main" val="2497387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0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052736"/>
            <a:ext cx="86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Итоги работы железнодорожного транспорта в Республике Татарстан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2344" y="968152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x-none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недрени</a:t>
            </a:r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современного технического оборудования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s://pp.vk.me/c836126/v836126282/14af/MrJVO3M04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0" y="1700808"/>
            <a:ext cx="3600400" cy="239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pp.vk.me/c836126/v836126282/14f5/1HwSeOah4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4" y="4278388"/>
            <a:ext cx="3600400" cy="238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r="23644"/>
          <a:stretch/>
        </p:blipFill>
        <p:spPr>
          <a:xfrm>
            <a:off x="4526096" y="1623975"/>
            <a:ext cx="3574296" cy="240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5" y="4238116"/>
            <a:ext cx="3565293" cy="2376862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2"/>
            </a:contourClr>
          </a:sp3d>
        </p:spPr>
      </p:pic>
    </p:spTree>
    <p:extLst>
      <p:ext uri="{BB962C8B-B14F-4D97-AF65-F5344CB8AC3E}">
        <p14:creationId xmlns:p14="http://schemas.microsoft.com/office/powerpoint/2010/main" val="2998676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0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052736"/>
            <a:ext cx="86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Итоги работы железнодорожного транспорта в Республике Татарстан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Автоматизированная система контроля оплаты проезда  по транспортной  карте на пригородном</a:t>
            </a:r>
            <a:r>
              <a:rPr lang="en-US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железнодорожном транспорте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354518"/>
            <a:ext cx="1868815" cy="13117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9512" y="1988840"/>
            <a:ext cx="264072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Совершение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поездки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65" y="4149080"/>
            <a:ext cx="1649166" cy="14659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4695708"/>
            <a:ext cx="1869480" cy="1402110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>
            <a:off x="2218166" y="3529598"/>
            <a:ext cx="470263" cy="666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31" y="4485716"/>
            <a:ext cx="161544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Данные о количестве и категориях перевезенных пассажиров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5776" y="3068960"/>
            <a:ext cx="218204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Процессинговый центр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Формирование финансовых и статистических отчетов, взаиморасчеты с городским бюджетом 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2079" y="1988840"/>
            <a:ext cx="52214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Продажа и пополнение транспортной карты, покупка проездных документов на ПТК «МК-35Ф», БПА и </a:t>
            </a:r>
            <a:r>
              <a:rPr lang="ru-RU" sz="14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Арм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 кассира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92" y="2442039"/>
            <a:ext cx="2849653" cy="22781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50" y="2508311"/>
            <a:ext cx="1289307" cy="1975108"/>
          </a:xfrm>
          <a:prstGeom prst="rect">
            <a:avLst/>
          </a:prstGeom>
        </p:spPr>
      </p:pic>
      <p:cxnSp>
        <p:nvCxnSpPr>
          <p:cNvPr id="32" name="Прямая со стрелкой 31"/>
          <p:cNvCxnSpPr/>
          <p:nvPr/>
        </p:nvCxnSpPr>
        <p:spPr>
          <a:xfrm flipH="1" flipV="1">
            <a:off x="2748687" y="2752128"/>
            <a:ext cx="1830719" cy="264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3940913" y="4440412"/>
            <a:ext cx="1226206" cy="53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6096" y="4581128"/>
            <a:ext cx="2808312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Данные о проданных проездных документах по категориям, финансовый отчет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165304"/>
            <a:ext cx="910127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Данные о количестве перевезенных пассажиров, в том числе льготных, дотируемых из бюджета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31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0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052736"/>
            <a:ext cx="86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Итоги работы железнодорожного транспорта в Республике Татарстан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-7376"/>
            <a:ext cx="9150349" cy="6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860519"/>
            <a:ext cx="8122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Адаптация транспортной карты к Кубку 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конфедераций </a:t>
            </a:r>
            <a:r>
              <a:rPr lang="en-US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FIFA 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2017 и чемпионату мира </a:t>
            </a:r>
            <a:r>
              <a:rPr lang="en-US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FIFA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2018 на маршруте </a:t>
            </a:r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Казань – Аэропорт - Казань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32927"/>
            <a:ext cx="5976156" cy="35065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5344">
            <a:off x="640284" y="2033982"/>
            <a:ext cx="3868699" cy="41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5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0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052736"/>
            <a:ext cx="86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Итоги работы железнодорожного транспорта в Республике Татарстан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-7376"/>
            <a:ext cx="9150349" cy="6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023119"/>
            <a:ext cx="8122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Мобильное </a:t>
            </a:r>
            <a:r>
              <a:rPr lang="ru-RU" altLang="ru-RU" sz="2400" b="1" dirty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приложение «Пригород»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DBE3990-E219-4237-8096-D66F985A0584}"/>
              </a:ext>
            </a:extLst>
          </p:cNvPr>
          <p:cNvSpPr/>
          <p:nvPr/>
        </p:nvSpPr>
        <p:spPr>
          <a:xfrm>
            <a:off x="107504" y="1628800"/>
            <a:ext cx="540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60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Модуль позволяет пользователю построить маршрут без пересадок от станции назначения до станции прибытия.</a:t>
            </a:r>
          </a:p>
          <a:p>
            <a:pPr marL="342900" indent="-342900" algn="just" eaLnBrk="1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Тарифы</a:t>
            </a:r>
          </a:p>
          <a:p>
            <a:pPr marL="342900" indent="-342900" algn="just" eaLnBrk="1" hangingPunct="1">
              <a:spcAft>
                <a:spcPts val="60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Модуль предоставляет информацию по стоимости проезда от станции назначения до станции прибытия по 4-м основным категориям билетов: полный, льготный, детский и региональный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</a:p>
          <a:p>
            <a:pPr marL="342900" indent="-342900" algn="just" eaLnBrk="1" hangingPunct="1">
              <a:spcAft>
                <a:spcPts val="60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Модуль предоставляет актуальную информацию по поездам, проходящим через выбранную станцию.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билетов</a:t>
            </a:r>
          </a:p>
          <a:p>
            <a:pPr marL="342900" indent="-342900" algn="just" eaLnBrk="1" hangingPunct="1">
              <a:spcAft>
                <a:spcPts val="60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Модуль для онлайн-покупки электронных билетов и бронирования мест на пригородные поезда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жалоб</a:t>
            </a:r>
          </a:p>
          <a:p>
            <a:pPr marL="342900" indent="-342900" algn="just" eaLnBrk="1" hangingPunct="1">
              <a:spcAft>
                <a:spcPts val="60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 мгновенной отправки в ППК фото- и текстовых сообщений с жалобами пассажиров.</a:t>
            </a:r>
          </a:p>
          <a:p>
            <a:pPr marL="342900" indent="-342900" algn="just" eaLnBrk="1" hangingPunct="1">
              <a:spcAft>
                <a:spcPts val="60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Настройки</a:t>
            </a:r>
          </a:p>
          <a:p>
            <a:pPr marL="342900" indent="-342900" algn="just" eaLnBrk="1" hangingPunct="1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Модуль для управления настройками мобильного приложения.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3" y="1630990"/>
            <a:ext cx="2110191" cy="3610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284984"/>
            <a:ext cx="1949339" cy="33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76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0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1052736"/>
            <a:ext cx="8667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Итоги работы железнодорожного транспорта в Республике Татарстан</a:t>
            </a:r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78" y="7376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359065" y="4739005"/>
            <a:ext cx="1163520" cy="56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1pPr>
            <a:lvl2pPr marL="37931725" indent="-37474525"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4" charset="0"/>
                <a:ea typeface="Helvetica Light" pitchFamily="4" charset="0"/>
                <a:cs typeface="Helvetica Light" pitchFamily="4" charset="0"/>
                <a:sym typeface="Helvetica Light" pitchFamily="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Fedra Sans Pro Medium" pitchFamily="4" charset="0"/>
                <a:cs typeface="Arial" charset="0"/>
              </a:rPr>
              <a:t>175,4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51111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Система учета пассажиропотока</a:t>
            </a:r>
            <a:endParaRPr lang="ru-RU" sz="20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2" y="1534969"/>
            <a:ext cx="74580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Users\bnoskov\Google Диск\СИА Сервис\АСПП Продажи\РЖД\Презентация\Картинки\trai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347578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bnoskov\Google Диск\СИА Сервис\АСПП Продажи\РЖД\Презентация\Картинки\trai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092100"/>
            <a:ext cx="2347578" cy="114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34757" y="1673306"/>
            <a:ext cx="284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FSRAILWAY Book" panose="020B0503040504020204" pitchFamily="34" charset="0"/>
              </a:rPr>
              <a:t>Передача данных о перевезенных пассажирах в диспетчерский центр  происходит в реальном времени по сети сотовой связи или через </a:t>
            </a:r>
            <a:r>
              <a:rPr lang="en-US" sz="1600" dirty="0">
                <a:latin typeface="FSRAILWAY Book" panose="020B0503040504020204" pitchFamily="34" charset="0"/>
              </a:rPr>
              <a:t>Wi-Fi</a:t>
            </a:r>
            <a:endParaRPr lang="ru-RU" sz="1600" dirty="0">
              <a:latin typeface="FSRAILWAY Book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65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Прямоугольник 2"/>
          <p:cNvSpPr>
            <a:spLocks noChangeArrowheads="1"/>
          </p:cNvSpPr>
          <p:nvPr/>
        </p:nvSpPr>
        <p:spPr bwMode="auto">
          <a:xfrm>
            <a:off x="403225" y="1125536"/>
            <a:ext cx="835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Транспортно-пересадочный узел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«Компрессорный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0" y="2348879"/>
            <a:ext cx="4160899" cy="34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0" y="2348879"/>
            <a:ext cx="4104456" cy="347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5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Прямоугольник 2"/>
          <p:cNvSpPr>
            <a:spLocks noChangeArrowheads="1"/>
          </p:cNvSpPr>
          <p:nvPr/>
        </p:nvSpPr>
        <p:spPr bwMode="auto">
          <a:xfrm>
            <a:off x="379696" y="1144018"/>
            <a:ext cx="835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2048" y="980728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«Организация кольцевого железнодорожного сообщения в г. Казани»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" y="1772816"/>
            <a:ext cx="9089627" cy="45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7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admin\Dropbox\Public\Evo\Preza\Отправка\Preza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0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323528" y="2805840"/>
            <a:ext cx="8641084" cy="46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177800" algn="ctr">
              <a:lnSpc>
                <a:spcPct val="110000"/>
              </a:lnSpc>
              <a:tabLst>
                <a:tab pos="444500" algn="l"/>
                <a:tab pos="32105600" algn="l"/>
              </a:tabLst>
            </a:pPr>
            <a:r>
              <a:rPr lang="ru-RU" altLang="ru-RU" sz="2400" b="1" dirty="0" smtClean="0">
                <a:solidFill>
                  <a:srgbClr val="777777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2400" b="1" dirty="0">
              <a:solidFill>
                <a:srgbClr val="77777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53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Words>197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Fedra Sans Pro Medium</vt:lpstr>
      <vt:lpstr>FSRAILWAY Book</vt:lpstr>
      <vt:lpstr>Helvetica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Прохоров Сергей Юрьевич</dc:creator>
  <cp:lastModifiedBy>Ступников Павел Михайлович</cp:lastModifiedBy>
  <cp:revision>129</cp:revision>
  <dcterms:modified xsi:type="dcterms:W3CDTF">2018-11-19T08:07:53Z</dcterms:modified>
</cp:coreProperties>
</file>